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8" r:id="rId2"/>
    <p:sldId id="260" r:id="rId3"/>
    <p:sldId id="261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800" kern="12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832338"/>
            <a:ext cx="8018313" cy="1172308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prstClr val="black"/>
                </a:solidFill>
                <a:latin typeface="Arial Narrow" panose="020B0606020202030204" pitchFamily="34" charset="0"/>
              </a:rPr>
              <a:t>A Differentiated ART Delivery Model for Female Sex Workers in Uganda: Community Client Led ART to improve outcomes</a:t>
            </a:r>
            <a:endParaRPr lang="en-US" sz="3100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68241" y="1781907"/>
            <a:ext cx="3838296" cy="66599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Introduction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39382" y="1875692"/>
            <a:ext cx="4041775" cy="572214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>
                <a:latin typeface="Arial Narrow" panose="020B0606020202030204" pitchFamily="34" charset="0"/>
              </a:rPr>
              <a:t>Site description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68241" y="2447905"/>
            <a:ext cx="3838296" cy="3678257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550" dirty="0">
                <a:latin typeface="Arial Narrow" panose="020B0606020202030204" pitchFamily="34" charset="0"/>
                <a:cs typeface="Times New Roman" panose="02020603050405020304" pitchFamily="18" charset="0"/>
              </a:rPr>
              <a:t>Uganda, HIV prevalence is 6.0% (UPHIA 2017.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55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550" dirty="0">
                <a:latin typeface="Arial Narrow" panose="020B0606020202030204" pitchFamily="34" charset="0"/>
                <a:cs typeface="Times New Roman" panose="02020603050405020304" pitchFamily="18" charset="0"/>
              </a:rPr>
              <a:t> Key Populations remain disproportionately affected.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55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550" dirty="0">
                <a:latin typeface="Arial Narrow" panose="020B0606020202030204" pitchFamily="34" charset="0"/>
                <a:cs typeface="Times New Roman" panose="02020603050405020304" pitchFamily="18" charset="0"/>
              </a:rPr>
              <a:t> Female Sex Workers (FSW)  prevalence 33% (Crane Survey 2009).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550" dirty="0">
                <a:latin typeface="Arial Narrow" panose="020B0606020202030204" pitchFamily="34" charset="0"/>
                <a:cs typeface="Times New Roman" panose="02020603050405020304" pitchFamily="18" charset="0"/>
              </a:rPr>
              <a:t> Only 16% of the FSW initiated on ART were still retained on ART after roll out of test and treat (TASO program data).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55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550" dirty="0">
                <a:latin typeface="Arial Narrow" panose="020B0606020202030204" pitchFamily="34" charset="0"/>
                <a:cs typeface="Times New Roman" panose="02020603050405020304" pitchFamily="18" charset="0"/>
              </a:rPr>
              <a:t>To support improved outcomes, among FSW, TASO Entebbe innovated  differentiated ART delivery model for FSW.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</p:txBody>
      </p:sp>
      <p:pic>
        <p:nvPicPr>
          <p:cNvPr id="9" name="Content Placeholder 3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538663" y="2447906"/>
            <a:ext cx="4041775" cy="382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Description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Arial Narrow" panose="020B0606020202030204" pitchFamily="34" charset="0"/>
              </a:rPr>
              <a:t>Applies both to the clinically stable and unstable clients</a:t>
            </a:r>
          </a:p>
          <a:p>
            <a:r>
              <a:rPr lang="en-GB" sz="2800" dirty="0">
                <a:latin typeface="Arial Narrow" panose="020B0606020202030204" pitchFamily="34" charset="0"/>
              </a:rPr>
              <a:t>Categorized based on stability and  geographical area/work location</a:t>
            </a:r>
          </a:p>
          <a:p>
            <a:r>
              <a:rPr lang="en-GB" sz="2800" dirty="0">
                <a:latin typeface="Arial Narrow" panose="020B0606020202030204" pitchFamily="34" charset="0"/>
              </a:rPr>
              <a:t>Joining the group model is voluntary  </a:t>
            </a:r>
          </a:p>
          <a:p>
            <a:r>
              <a:rPr lang="en-GB" sz="2800" dirty="0">
                <a:latin typeface="Arial Narrow" panose="020B0606020202030204" pitchFamily="34" charset="0"/>
              </a:rPr>
              <a:t>Group selects own peer </a:t>
            </a:r>
            <a:r>
              <a:rPr lang="en-GB" sz="2800" dirty="0" smtClean="0">
                <a:latin typeface="Arial Narrow" panose="020B0606020202030204" pitchFamily="34" charset="0"/>
              </a:rPr>
              <a:t>leader- </a:t>
            </a:r>
            <a:r>
              <a:rPr lang="en-GB" sz="2800" dirty="0" err="1" smtClean="0">
                <a:latin typeface="Arial Narrow" panose="020B0606020202030204" pitchFamily="34" charset="0"/>
              </a:rPr>
              <a:t>Gp</a:t>
            </a:r>
            <a:r>
              <a:rPr lang="en-GB" sz="2800" dirty="0" smtClean="0">
                <a:latin typeface="Arial Narrow" panose="020B0606020202030204" pitchFamily="34" charset="0"/>
              </a:rPr>
              <a:t> # 3-10</a:t>
            </a:r>
            <a:endParaRPr lang="en-GB" sz="2800" dirty="0">
              <a:latin typeface="Arial Narrow" panose="020B0606020202030204" pitchFamily="34" charset="0"/>
            </a:endParaRPr>
          </a:p>
          <a:p>
            <a:r>
              <a:rPr lang="en-GB" sz="2800" dirty="0">
                <a:latin typeface="Arial Narrow" panose="020B0606020202030204" pitchFamily="34" charset="0"/>
              </a:rPr>
              <a:t>Medical review based on clinical stability 	- monthly for clinically unstable and 6- monthly for the stable</a:t>
            </a:r>
          </a:p>
          <a:p>
            <a:pPr marL="571500" lvl="0" indent="-571500" defTabSz="4493544">
              <a:buFont typeface="Arial" panose="020B0604020202020204" pitchFamily="34" charset="0"/>
              <a:buChar char="•"/>
            </a:pPr>
            <a:endParaRPr lang="en-US" altLang="en-US" sz="28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2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Results and conclusion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The CCLAD model has demonstrated good treatment outcomes among both stable and unstable female sex workers</a:t>
            </a:r>
          </a:p>
          <a:p>
            <a:r>
              <a:rPr lang="en-US" dirty="0">
                <a:latin typeface="Arial Narrow" panose="020B0606020202030204" pitchFamily="34" charset="0"/>
              </a:rPr>
              <a:t>Clinically unstable key populations can benefit from differentiated service delivery models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Results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98" y="2203938"/>
            <a:ext cx="4259604" cy="3821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1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6165</TotalTime>
  <Words>170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AIDS 2016_Template</vt:lpstr>
      <vt:lpstr>A Differentiated ART Delivery Model for Female Sex Workers in Uganda: Community Client Led ART to improve outcomes</vt:lpstr>
      <vt:lpstr>Description</vt:lpstr>
      <vt:lpstr>Results and conclusion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Oucul Lazarus</cp:lastModifiedBy>
  <cp:revision>36</cp:revision>
  <cp:lastPrinted>2017-01-16T15:31:13Z</cp:lastPrinted>
  <dcterms:created xsi:type="dcterms:W3CDTF">2017-01-13T09:09:35Z</dcterms:created>
  <dcterms:modified xsi:type="dcterms:W3CDTF">2018-07-25T10:50:24Z</dcterms:modified>
</cp:coreProperties>
</file>